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70" r:id="rId7"/>
    <p:sldId id="269" r:id="rId8"/>
    <p:sldId id="266" r:id="rId9"/>
    <p:sldId id="261" r:id="rId10"/>
    <p:sldId id="265" r:id="rId11"/>
    <p:sldId id="262" r:id="rId12"/>
    <p:sldId id="263" r:id="rId13"/>
    <p:sldId id="264" r:id="rId14"/>
    <p:sldId id="267" r:id="rId15"/>
    <p:sldId id="271" r:id="rId16"/>
    <p:sldId id="272" r:id="rId17"/>
    <p:sldId id="260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042"/>
    <a:srgbClr val="00A5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9" autoAdjust="0"/>
    <p:restoredTop sz="96247" autoAdjust="0"/>
  </p:normalViewPr>
  <p:slideViewPr>
    <p:cSldViewPr snapToGrid="0" snapToObjects="1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84964" y="1460844"/>
            <a:ext cx="6968836" cy="2204461"/>
          </a:xfrm>
        </p:spPr>
        <p:txBody>
          <a:bodyPr anchor="b"/>
          <a:lstStyle>
            <a:lvl1pPr algn="l">
              <a:defRPr sz="4000">
                <a:solidFill>
                  <a:srgbClr val="00A5D1"/>
                </a:solidFill>
                <a:latin typeface="Hind" charset="0"/>
                <a:ea typeface="Hind" charset="0"/>
                <a:cs typeface="Hind" charset="0"/>
              </a:defRPr>
            </a:lvl1pPr>
          </a:lstStyle>
          <a:p>
            <a:r>
              <a:rPr lang="en-US" spc="-114" dirty="0"/>
              <a:t>Presentation</a:t>
            </a:r>
            <a:r>
              <a:rPr lang="en-US" spc="-65" dirty="0"/>
              <a:t> </a:t>
            </a:r>
            <a:r>
              <a:rPr lang="en-US" spc="-95" dirty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4964" y="3665305"/>
            <a:ext cx="6968836" cy="219158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414042"/>
                </a:solidFill>
                <a:latin typeface="Hind" charset="0"/>
                <a:ea typeface="Hind" charset="0"/>
                <a:cs typeface="Hin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pc="-114" dirty="0"/>
              <a:t>Presentation</a:t>
            </a:r>
            <a:r>
              <a:rPr lang="en-US" spc="-65" dirty="0"/>
              <a:t> </a:t>
            </a:r>
            <a:r>
              <a:rPr lang="en-US" spc="-95" dirty="0"/>
              <a:t>Title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80" y="1122363"/>
            <a:ext cx="2664620" cy="413543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66470"/>
            <a:ext cx="10014826" cy="279600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9297"/>
            <a:ext cx="10014826" cy="147035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0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74476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674476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29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65156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65156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6744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674476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/>
          <a:p>
            <a:fld id="{B7129271-8B7B-8145-80B2-25270C731FC7}" type="datetimeFigureOut">
              <a:rPr lang="en-US" smtClean="0"/>
              <a:t>5/28/2026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/>
          <a:p>
            <a:fld id="{AD348BBD-5888-3E49-8F90-B04A2A3EE484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006888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7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97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80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5663488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37338"/>
            <a:ext cx="3932237" cy="2731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887310" y="1907626"/>
            <a:ext cx="0" cy="2017986"/>
          </a:xfrm>
          <a:prstGeom prst="line">
            <a:avLst/>
          </a:prstGeom>
          <a:ln w="12700">
            <a:solidFill>
              <a:srgbClr val="414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663488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6801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137338"/>
            <a:ext cx="3932237" cy="27316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887310" y="1907626"/>
            <a:ext cx="0" cy="2017986"/>
          </a:xfrm>
          <a:prstGeom prst="line">
            <a:avLst/>
          </a:prstGeom>
          <a:ln w="12700">
            <a:solidFill>
              <a:srgbClr val="4140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8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0084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529436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B7129271-8B7B-8145-80B2-25270C731FC7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4471632" y="652440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414042"/>
                </a:solidFill>
              </a:defRPr>
            </a:lvl1pPr>
          </a:lstStyle>
          <a:p>
            <a:fld id="{AD348BBD-5888-3E49-8F90-B04A2A3EE48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spc="-114" dirty="0" smtClean="0">
          <a:solidFill>
            <a:srgbClr val="00A5D1"/>
          </a:solidFill>
          <a:latin typeface="Hind" charset="0"/>
          <a:ea typeface="Hind" charset="0"/>
          <a:cs typeface="Hin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414042"/>
          </a:solidFill>
          <a:latin typeface="Hind" charset="0"/>
          <a:ea typeface="Hind" charset="0"/>
          <a:cs typeface="Hin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414042"/>
          </a:solidFill>
          <a:latin typeface="Hind" charset="0"/>
          <a:ea typeface="Hind" charset="0"/>
          <a:cs typeface="Hin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414042"/>
          </a:solidFill>
          <a:latin typeface="Hind" charset="0"/>
          <a:ea typeface="Hind" charset="0"/>
          <a:cs typeface="Hin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414042"/>
          </a:solidFill>
          <a:latin typeface="Hind" charset="0"/>
          <a:ea typeface="Hind" charset="0"/>
          <a:cs typeface="Hin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414042"/>
          </a:solidFill>
          <a:latin typeface="Hind" charset="0"/>
          <a:ea typeface="Hind" charset="0"/>
          <a:cs typeface="Hin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Visie</a:t>
            </a:r>
            <a:r>
              <a:rPr lang="en-US" dirty="0"/>
              <a:t> </a:t>
            </a:r>
            <a:r>
              <a:rPr lang="en-US" dirty="0" err="1"/>
              <a:t>bovenbouw</a:t>
            </a:r>
            <a:r>
              <a:rPr lang="en-US" dirty="0"/>
              <a:t> </a:t>
            </a:r>
            <a:r>
              <a:rPr lang="en-US" dirty="0" err="1"/>
              <a:t>Romeins</a:t>
            </a:r>
            <a:r>
              <a:rPr lang="en-US" dirty="0"/>
              <a:t> Plein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Participatieavond</a:t>
            </a:r>
            <a:r>
              <a:rPr lang="en-US" dirty="0"/>
              <a:t> 09/02/2026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54A093F-1A3D-3427-8D63-65566E88F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368" y="4474512"/>
            <a:ext cx="2980502" cy="22325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25A982-7BB5-6519-BAD9-DFE23B837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236" y="5338573"/>
            <a:ext cx="3050564" cy="10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2A168-4AF5-7C59-9131-D12CD0E9A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F223B-44EE-7A0F-1E1E-A7EF4ED5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08" y="236866"/>
            <a:ext cx="3037821" cy="680215"/>
          </a:xfrm>
        </p:spPr>
        <p:txBody>
          <a:bodyPr>
            <a:normAutofit/>
          </a:bodyPr>
          <a:lstStyle/>
          <a:p>
            <a:r>
              <a:rPr lang="nl-BE" sz="3600" dirty="0"/>
              <a:t>Sfeerbeelden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D73D1E-E4B7-AECA-92B5-238CCDCFF8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4020353"/>
              </p:ext>
            </p:extLst>
          </p:nvPr>
        </p:nvGraphicFramePr>
        <p:xfrm>
          <a:off x="3534509" y="236865"/>
          <a:ext cx="4818184" cy="6281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82" imgH="11344104" progId="Acrobat.Document.DC">
                  <p:embed/>
                </p:oleObj>
              </mc:Choice>
              <mc:Fallback>
                <p:oleObj name="Acrobat Document" r:id="rId2" imgW="8019882" imgH="113441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34509" y="236865"/>
                        <a:ext cx="4818184" cy="6281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620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71F416-BEFC-4444-58A4-AB8BE3F0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Parkeertellingen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4A7053-F05F-F1A5-5B30-2531A3256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Dinsdag 02/12/2025 om 11u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14A40B-EA36-00E8-18A8-4BBD4B7A79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266209"/>
              </p:ext>
            </p:extLst>
          </p:nvPr>
        </p:nvGraphicFramePr>
        <p:xfrm>
          <a:off x="5937740" y="0"/>
          <a:ext cx="4750676" cy="6501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408" imgH="32098895" progId="Acrobat.Document.DC">
                  <p:embed/>
                </p:oleObj>
              </mc:Choice>
              <mc:Fallback>
                <p:oleObj name="Acrobat Document" r:id="rId2" imgW="22707408" imgH="320988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37740" y="0"/>
                        <a:ext cx="4750676" cy="6501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6253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A25AB-5429-1D30-4D94-FD44017D9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1C4A9B-1F30-D80A-844D-3184AE20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Parkeertellingen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79A183-D81F-B178-E889-EC1AE575D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Dinsdag 02/12/2025 om 20u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09DCDB3-0890-07D9-B702-83DB5BD984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375475"/>
              </p:ext>
            </p:extLst>
          </p:nvPr>
        </p:nvGraphicFramePr>
        <p:xfrm>
          <a:off x="6013938" y="62441"/>
          <a:ext cx="4985239" cy="6383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408" imgH="32098895" progId="Acrobat.Document.DC">
                  <p:embed/>
                </p:oleObj>
              </mc:Choice>
              <mc:Fallback>
                <p:oleObj name="Acrobat Document" r:id="rId2" imgW="22707408" imgH="320988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13938" y="62441"/>
                        <a:ext cx="4985239" cy="6383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7750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F7B51-4AE7-CFBC-9B78-C59B7E616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F66B9-D8F8-E29C-C50B-4C0A5FE31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Parkeertellingen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0352B-D8BF-A80E-6DF8-25AF274FD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Zondag 16/02/2025 </a:t>
            </a:r>
            <a:r>
              <a:rPr lang="nl-BE" dirty="0"/>
              <a:t>om 14u30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5A2A25E-5362-F0F5-5256-534E811B14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718850"/>
              </p:ext>
            </p:extLst>
          </p:nvPr>
        </p:nvGraphicFramePr>
        <p:xfrm>
          <a:off x="6096000" y="0"/>
          <a:ext cx="4774915" cy="649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408" imgH="32098895" progId="Acrobat.Document.DC">
                  <p:embed/>
                </p:oleObj>
              </mc:Choice>
              <mc:Fallback>
                <p:oleObj name="Acrobat Document" r:id="rId2" imgW="22707408" imgH="320988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0"/>
                        <a:ext cx="4774915" cy="649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3297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D9DC60-CB42-821C-B9EB-C1AFB93F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Uitgewerkte scenario’s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7E8C10-BB07-1030-FBE5-BBC2901A0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Er werden vier ontwerpen gemaakt</a:t>
            </a:r>
          </a:p>
          <a:p>
            <a:r>
              <a:rPr lang="nl-BE" dirty="0"/>
              <a:t>U krijgt straks de kans om feedback te geven over deze ontwerpen</a:t>
            </a:r>
          </a:p>
        </p:txBody>
      </p:sp>
    </p:spTree>
    <p:extLst>
      <p:ext uri="{BB962C8B-B14F-4D97-AF65-F5344CB8AC3E}">
        <p14:creationId xmlns:p14="http://schemas.microsoft.com/office/powerpoint/2010/main" val="598553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8C4CA34-6E35-AFD5-F127-803033210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588786"/>
              </p:ext>
            </p:extLst>
          </p:nvPr>
        </p:nvGraphicFramePr>
        <p:xfrm>
          <a:off x="612374" y="0"/>
          <a:ext cx="4590093" cy="648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408" imgH="32098895" progId="Acrobat.Document.DC">
                  <p:embed/>
                </p:oleObj>
              </mc:Choice>
              <mc:Fallback>
                <p:oleObj name="Acrobat Document" r:id="rId2" imgW="22707408" imgH="320988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2374" y="0"/>
                        <a:ext cx="4590093" cy="6489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F7F3A6-6CB5-7408-B779-4174110C0D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317114"/>
              </p:ext>
            </p:extLst>
          </p:nvPr>
        </p:nvGraphicFramePr>
        <p:xfrm>
          <a:off x="6263054" y="0"/>
          <a:ext cx="4590093" cy="6489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2707408" imgH="32098895" progId="Acrobat.Document.DC">
                  <p:embed/>
                </p:oleObj>
              </mc:Choice>
              <mc:Fallback>
                <p:oleObj name="Acrobat Document" r:id="rId4" imgW="22707408" imgH="320988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3054" y="0"/>
                        <a:ext cx="4590093" cy="6489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28737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A6E269B-3BCB-BB45-F154-6180A062D6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481905"/>
              </p:ext>
            </p:extLst>
          </p:nvPr>
        </p:nvGraphicFramePr>
        <p:xfrm>
          <a:off x="637198" y="92075"/>
          <a:ext cx="4541471" cy="6420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2707408" imgH="32098895" progId="Acrobat.Document.DC">
                  <p:embed/>
                </p:oleObj>
              </mc:Choice>
              <mc:Fallback>
                <p:oleObj name="Acrobat Document" r:id="rId2" imgW="22707408" imgH="320988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7198" y="92075"/>
                        <a:ext cx="4541471" cy="6420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A1EA64B-9A42-F5D4-0BBE-EDE99B544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788548"/>
              </p:ext>
            </p:extLst>
          </p:nvPr>
        </p:nvGraphicFramePr>
        <p:xfrm>
          <a:off x="5921374" y="92075"/>
          <a:ext cx="4541471" cy="6420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2707408" imgH="32098895" progId="Acrobat.Document.DC">
                  <p:embed/>
                </p:oleObj>
              </mc:Choice>
              <mc:Fallback>
                <p:oleObj name="Acrobat Document" r:id="rId4" imgW="22707408" imgH="3209889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1374" y="92075"/>
                        <a:ext cx="4541471" cy="6420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695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0FD37-9AC1-2CAF-1324-3E61AE5D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B53C87-4B37-1155-A4BD-97410767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2030 (afhankelijk verloop dossier)</a:t>
            </a:r>
          </a:p>
          <a:p>
            <a:r>
              <a:rPr lang="nl-BE" dirty="0"/>
              <a:t>Duur totaalproject: ongeveer 1 jaar</a:t>
            </a:r>
          </a:p>
        </p:txBody>
      </p:sp>
    </p:spTree>
    <p:extLst>
      <p:ext uri="{BB962C8B-B14F-4D97-AF65-F5344CB8AC3E}">
        <p14:creationId xmlns:p14="http://schemas.microsoft.com/office/powerpoint/2010/main" val="24523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6D8E0-B75F-A770-6052-917FE8A6C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7C269-F3E6-10ED-226C-DA59A64A1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Bedankt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uw</a:t>
            </a:r>
            <a:r>
              <a:rPr lang="en-US" dirty="0"/>
              <a:t> </a:t>
            </a:r>
            <a:r>
              <a:rPr lang="en-US" dirty="0" err="1"/>
              <a:t>aandacht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C010F-2D17-9EE5-2B5F-6B2FC6D040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er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FBC80A-EDCA-D0AF-1B02-86A2C7ED6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368" y="4474512"/>
            <a:ext cx="2980502" cy="223258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9DFA938-9BAA-1274-BD64-3D30F02B8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236" y="5338573"/>
            <a:ext cx="3050564" cy="10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62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D5F2A-2D0A-6396-A32A-C1C1F574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08476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Oorsprong van het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C82968-857D-1016-7414-2ED9E2CB5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992655" cy="4478922"/>
          </a:xfrm>
        </p:spPr>
        <p:txBody>
          <a:bodyPr>
            <a:normAutofit lnSpcReduction="10000"/>
          </a:bodyPr>
          <a:lstStyle/>
          <a:p>
            <a:r>
              <a:rPr lang="nl-NL" dirty="0"/>
              <a:t>Het Agentschap Wegen en Verkeer en de gemeente Zottegem zijn al sinds 2018 bezig met een grondige facelift van de Provinciebaan (N46) en enkele zijstraten. </a:t>
            </a:r>
            <a:endParaRPr lang="en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59AEED5-8EA7-7B64-3F4F-C4A8C3838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637" y="1690689"/>
            <a:ext cx="7000165" cy="41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0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6C1A1-ED4B-79A4-1543-7C11D600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C4E3EB-0EE1-194A-170B-A01D3559C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2" y="1851326"/>
            <a:ext cx="2932929" cy="4400005"/>
          </a:xfrm>
        </p:spPr>
        <p:txBody>
          <a:bodyPr>
            <a:normAutofit/>
          </a:bodyPr>
          <a:lstStyle/>
          <a:p>
            <a:r>
              <a:rPr lang="nl-NL" sz="2400" dirty="0"/>
              <a:t>Vandaag is er bij hevige regen wateroverlast in </a:t>
            </a:r>
            <a:r>
              <a:rPr lang="nl-NL" sz="2400" dirty="0" err="1"/>
              <a:t>Velzeke</a:t>
            </a:r>
            <a:r>
              <a:rPr lang="nl-NL" sz="2400" dirty="0"/>
              <a:t> Centrum. In het ontwerpen van de Provinciebaan (N46) leiden we veel water weg rond </a:t>
            </a:r>
            <a:r>
              <a:rPr lang="nl-NL" sz="2400" dirty="0" err="1"/>
              <a:t>Velzeke</a:t>
            </a:r>
            <a:r>
              <a:rPr lang="nl-NL" sz="2400" dirty="0"/>
              <a:t> Centrum. </a:t>
            </a:r>
            <a:endParaRPr lang="en-BE" sz="3200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C42647D-32F5-F4B6-0F95-7F4A24F6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420" y="549717"/>
            <a:ext cx="4740580" cy="46612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B66C142-08C2-C609-213C-DB2C17051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63" y="681037"/>
            <a:ext cx="4000857" cy="52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7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A94E1-AAB8-96C1-451C-EBD62CE4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4D1E8D-C563-70E8-77FA-B9E66DCA8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02977" cy="4351338"/>
          </a:xfrm>
        </p:spPr>
        <p:txBody>
          <a:bodyPr/>
          <a:lstStyle/>
          <a:p>
            <a:r>
              <a:rPr lang="nl-NL" dirty="0"/>
              <a:t>Na de omleiding van het hemelwater aan de oostelijke zijde is de volgende fase het hemelwater om te leiden naar de westelijke zijde. </a:t>
            </a:r>
            <a:endParaRPr lang="en-BE" sz="3600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2C27D1-0313-2749-3143-14911BC54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937" y="279018"/>
            <a:ext cx="5395726" cy="60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07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water&#10;&#10;Door AI gegenereerde inhoud is mogelijk onjuist.">
            <a:extLst>
              <a:ext uri="{FF2B5EF4-FFF2-40B4-BE49-F238E27FC236}">
                <a16:creationId xmlns:a16="http://schemas.microsoft.com/office/drawing/2014/main" id="{D0DC8E65-486B-BB6B-7777-8C91CCF00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85" y="417961"/>
            <a:ext cx="10498015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7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58FABF4B-6588-B527-CC14-B3A03CA2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58"/>
            <a:ext cx="10942279" cy="616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52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8C56E1-FB09-6490-879F-F93BD6A9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Situatie Romeins Plein</a:t>
            </a:r>
          </a:p>
        </p:txBody>
      </p:sp>
      <p:pic>
        <p:nvPicPr>
          <p:cNvPr id="1026" name="Picture 2" descr="Geen fotobeschrijving beschikbaar.">
            <a:extLst>
              <a:ext uri="{FF2B5EF4-FFF2-40B4-BE49-F238E27FC236}">
                <a16:creationId xmlns:a16="http://schemas.microsoft.com/office/drawing/2014/main" id="{7FBA995D-122E-F231-AD2C-C7D79B1EC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3356"/>
            <a:ext cx="9144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3B980E5-CC79-7F8C-89FC-3E9B0E302F7E}"/>
              </a:ext>
            </a:extLst>
          </p:cNvPr>
          <p:cNvSpPr txBox="1"/>
          <p:nvPr/>
        </p:nvSpPr>
        <p:spPr>
          <a:xfrm>
            <a:off x="838200" y="5765533"/>
            <a:ext cx="344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Foto 4 juli 2021</a:t>
            </a:r>
          </a:p>
        </p:txBody>
      </p:sp>
    </p:spTree>
    <p:extLst>
      <p:ext uri="{BB962C8B-B14F-4D97-AF65-F5344CB8AC3E}">
        <p14:creationId xmlns:p14="http://schemas.microsoft.com/office/powerpoint/2010/main" val="282397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C1CC7B-BD8A-3D59-9584-E4068120E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Oplossing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60D7E5-09E8-2BEB-7B1B-8C76DCD60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z="2400" dirty="0"/>
              <a:t>Aanpakken van riolering</a:t>
            </a:r>
          </a:p>
          <a:p>
            <a:pPr marL="0" indent="0">
              <a:buNone/>
            </a:pPr>
            <a:r>
              <a:rPr lang="nl-BE" sz="2400" dirty="0"/>
              <a:t>  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nl-BE" sz="2400" dirty="0">
                <a:sym typeface="Wingdings" panose="05000000000000000000" pitchFamily="2" charset="2"/>
              </a:rPr>
              <a:t>Ultieme kans om bovenbouw van Romeins Plein aan te pakken</a:t>
            </a:r>
          </a:p>
          <a:p>
            <a:pPr marL="0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BE" dirty="0">
              <a:sym typeface="Wingdings" panose="05000000000000000000" pitchFamily="2" charset="2"/>
            </a:endParaRPr>
          </a:p>
          <a:p>
            <a:pPr marL="0" indent="0">
              <a:buNone/>
            </a:pPr>
            <a:br>
              <a:rPr lang="nl-BE" dirty="0">
                <a:sym typeface="Wingdings" panose="05000000000000000000" pitchFamily="2" charset="2"/>
              </a:rPr>
            </a:br>
            <a:br>
              <a:rPr lang="nl-BE" dirty="0">
                <a:sym typeface="Wingdings" panose="05000000000000000000" pitchFamily="2" charset="2"/>
              </a:rPr>
            </a:b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78161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E1393C-6500-4ADB-3944-EF8163DA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6861" y="303072"/>
            <a:ext cx="3037821" cy="980606"/>
          </a:xfrm>
        </p:spPr>
        <p:txBody>
          <a:bodyPr>
            <a:noAutofit/>
          </a:bodyPr>
          <a:lstStyle/>
          <a:p>
            <a:r>
              <a:rPr lang="nl-BE" sz="2400" dirty="0"/>
              <a:t>Doelbeelden</a:t>
            </a:r>
            <a:br>
              <a:rPr lang="nl-BE" sz="2400" dirty="0"/>
            </a:br>
            <a:r>
              <a:rPr lang="nl-BE" sz="2400" dirty="0"/>
              <a:t>voor bovenbouw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DC7B344A-F1D2-8A6B-6395-0140D895F8E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140927"/>
              </p:ext>
            </p:extLst>
          </p:nvPr>
        </p:nvGraphicFramePr>
        <p:xfrm>
          <a:off x="263804" y="-1"/>
          <a:ext cx="4580792" cy="6461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19882" imgH="11344104" progId="Acrobat.Document.DC">
                  <p:embed/>
                </p:oleObj>
              </mc:Choice>
              <mc:Fallback>
                <p:oleObj name="Acrobat Document" r:id="rId2" imgW="8019882" imgH="1134410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C7B344A-F1D2-8A6B-6395-0140D895F8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3804" y="-1"/>
                        <a:ext cx="4580792" cy="6461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5622804-8958-DCF6-5989-7346D51A11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759829"/>
              </p:ext>
            </p:extLst>
          </p:nvPr>
        </p:nvGraphicFramePr>
        <p:xfrm>
          <a:off x="5026031" y="0"/>
          <a:ext cx="4568525" cy="6461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19882" imgH="11344104" progId="Acrobat.Document.DC">
                  <p:embed/>
                </p:oleObj>
              </mc:Choice>
              <mc:Fallback>
                <p:oleObj name="Acrobat Document" r:id="rId4" imgW="8019882" imgH="11344104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6031" y="0"/>
                        <a:ext cx="4568525" cy="6461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jl: gebogen omhoog 6">
            <a:extLst>
              <a:ext uri="{FF2B5EF4-FFF2-40B4-BE49-F238E27FC236}">
                <a16:creationId xmlns:a16="http://schemas.microsoft.com/office/drawing/2014/main" id="{0D6E19C2-2A8E-D073-0392-19A5763850E0}"/>
              </a:ext>
            </a:extLst>
          </p:cNvPr>
          <p:cNvSpPr/>
          <p:nvPr/>
        </p:nvSpPr>
        <p:spPr>
          <a:xfrm>
            <a:off x="9900138" y="1916723"/>
            <a:ext cx="1257300" cy="1222131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28677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ttegem_ppt_template" id="{9B2AA45C-D435-2840-AF31-2AFEB2B9C5AE}" vid="{B69B9E7B-784A-FE49-A018-2C15592747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zottegem_ppt_template</Template>
  <TotalTime>77</TotalTime>
  <Words>178</Words>
  <Application>Microsoft Office PowerPoint</Application>
  <PresentationFormat>Breedbeeld</PresentationFormat>
  <Paragraphs>33</Paragraphs>
  <Slides>18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Hind</vt:lpstr>
      <vt:lpstr>Wingdings</vt:lpstr>
      <vt:lpstr>Kantoorthema</vt:lpstr>
      <vt:lpstr>Acrobat Document</vt:lpstr>
      <vt:lpstr>Visie bovenbouw Romeins Plein</vt:lpstr>
      <vt:lpstr>Oorsprong van het project</vt:lpstr>
      <vt:lpstr>Water</vt:lpstr>
      <vt:lpstr>Water</vt:lpstr>
      <vt:lpstr>PowerPoint-presentatie</vt:lpstr>
      <vt:lpstr>PowerPoint-presentatie</vt:lpstr>
      <vt:lpstr>Situatie Romeins Plein</vt:lpstr>
      <vt:lpstr>Oplossing</vt:lpstr>
      <vt:lpstr>Doelbeelden voor bovenbouw</vt:lpstr>
      <vt:lpstr>Sfeerbeelden</vt:lpstr>
      <vt:lpstr>Parkeertellingen</vt:lpstr>
      <vt:lpstr>Parkeertellingen</vt:lpstr>
      <vt:lpstr>Parkeertellingen</vt:lpstr>
      <vt:lpstr>Uitgewerkte scenario’s</vt:lpstr>
      <vt:lpstr>PowerPoint-presentatie</vt:lpstr>
      <vt:lpstr>PowerPoint-presentatie</vt:lpstr>
      <vt:lpstr>Timing</vt:lpstr>
      <vt:lpstr>Bedankt voor uw aandacht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Bram Van Der Biest</dc:creator>
  <cp:lastModifiedBy>Ineke Meuleman</cp:lastModifiedBy>
  <cp:revision>4</cp:revision>
  <dcterms:created xsi:type="dcterms:W3CDTF">2026-02-09T09:51:38Z</dcterms:created>
  <dcterms:modified xsi:type="dcterms:W3CDTF">2026-05-28T13:44:14Z</dcterms:modified>
</cp:coreProperties>
</file>